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9"/>
  </p:notesMasterIdLst>
  <p:sldIdLst>
    <p:sldId id="256" r:id="rId2"/>
    <p:sldId id="257" r:id="rId3"/>
    <p:sldId id="258" r:id="rId4"/>
    <p:sldId id="269"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AB8"/>
    <a:srgbClr val="D6C7B6"/>
    <a:srgbClr val="F1E0CD"/>
    <a:srgbClr val="D3C4B2"/>
    <a:srgbClr val="EBE8E1"/>
    <a:srgbClr val="F0ECE6"/>
    <a:srgbClr val="3896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6497A-F4B6-4C40-B2BE-C5553DE358C2}" type="datetimeFigureOut">
              <a:rPr lang="en-GB" smtClean="0"/>
              <a:t>12/07/2018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8D48A-3059-4052-9DE2-D298A8CCBEE5}" type="slidenum">
              <a:rPr lang="en-GB" smtClean="0"/>
              <a:t>‹#›</a:t>
            </a:fld>
            <a:endParaRPr lang="en-GB"/>
          </a:p>
        </p:txBody>
      </p:sp>
    </p:spTree>
    <p:extLst>
      <p:ext uri="{BB962C8B-B14F-4D97-AF65-F5344CB8AC3E}">
        <p14:creationId xmlns:p14="http://schemas.microsoft.com/office/powerpoint/2010/main" val="2962366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7/12/2018</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7/12/2018</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7/12/2018</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7/12/2018</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83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7/12/2018</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alpha val="19000"/>
          </a:schemeClr>
        </a:solidFill>
        <a:effectLst/>
      </p:bgPr>
    </p:bg>
    <p:spTree>
      <p:nvGrpSpPr>
        <p:cNvPr id="1" name=""/>
        <p:cNvGrpSpPr/>
        <p:nvPr/>
      </p:nvGrpSpPr>
      <p:grpSpPr>
        <a:xfrm>
          <a:off x="0" y="0"/>
          <a:ext cx="0" cy="0"/>
          <a:chOff x="0" y="0"/>
          <a:chExt cx="0" cy="0"/>
        </a:xfrm>
      </p:grpSpPr>
      <p:sp>
        <p:nvSpPr>
          <p:cNvPr id="38" name="Rectangle 23">
            <a:extLst>
              <a:ext uri="{FF2B5EF4-FFF2-40B4-BE49-F238E27FC236}">
                <a16:creationId xmlns="" xmlns:a16="http://schemas.microsoft.com/office/drawing/2014/main" id="{C4DAE230-71F7-4B5D-8884-60E4F7DD11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9" name="Rectangle 25">
            <a:extLst>
              <a:ext uri="{FF2B5EF4-FFF2-40B4-BE49-F238E27FC236}">
                <a16:creationId xmlns="" xmlns:a16="http://schemas.microsoft.com/office/drawing/2014/main" id="{75B2E110-E151-4703-8A63-49ABA9BB73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40" name="Rectangle 27">
            <a:extLst>
              <a:ext uri="{FF2B5EF4-FFF2-40B4-BE49-F238E27FC236}">
                <a16:creationId xmlns="" xmlns:a16="http://schemas.microsoft.com/office/drawing/2014/main" id="{8E5A367F-2C45-4F9B-8882-C2B98DF82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35880"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29">
            <a:extLst>
              <a:ext uri="{FF2B5EF4-FFF2-40B4-BE49-F238E27FC236}">
                <a16:creationId xmlns="" xmlns:a16="http://schemas.microsoft.com/office/drawing/2014/main" id="{701E288A-A346-4DA1-8C36-FEA990BCAC8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Straight Connector 31">
            <a:extLst>
              <a:ext uri="{FF2B5EF4-FFF2-40B4-BE49-F238E27FC236}">
                <a16:creationId xmlns="" xmlns:a16="http://schemas.microsoft.com/office/drawing/2014/main" id="{75712D89-374F-4DC4-BF2A-9F48C41E91A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Connector 33">
            <a:extLst>
              <a:ext uri="{FF2B5EF4-FFF2-40B4-BE49-F238E27FC236}">
                <a16:creationId xmlns="" xmlns:a16="http://schemas.microsoft.com/office/drawing/2014/main" id="{FC2FC56B-D168-47CD-B287-283CD2D5BE5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D2B62BD9-1BB8-4A10-BDD5-54D3AA68CF3D}"/>
              </a:ext>
            </a:extLst>
          </p:cNvPr>
          <p:cNvPicPr>
            <a:picLocks noChangeAspect="1"/>
          </p:cNvPicPr>
          <p:nvPr/>
        </p:nvPicPr>
        <p:blipFill rotWithShape="1">
          <a:blip r:embed="rId2">
            <a:duotone>
              <a:prstClr val="black"/>
              <a:schemeClr val="bg1">
                <a:tint val="45000"/>
                <a:satMod val="400000"/>
              </a:schemeClr>
            </a:duotone>
          </a:blip>
          <a:srcRect t="30366" r="2" b="9974"/>
          <a:stretch/>
        </p:blipFill>
        <p:spPr>
          <a:xfrm>
            <a:off x="2395242" y="1251496"/>
            <a:ext cx="7401515" cy="2506012"/>
          </a:xfrm>
          <a:prstGeom prst="ellips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a:schemeClr val="accent1">
                <a:alpha val="40000"/>
              </a:schemeClr>
            </a:glow>
            <a:outerShdw blurRad="63500" sx="102000" sy="102000" algn="ctr" rotWithShape="0">
              <a:prstClr val="black">
                <a:alpha val="40000"/>
              </a:prstClr>
            </a:outerShdw>
            <a:softEdge rad="38100"/>
          </a:effectLst>
        </p:spPr>
      </p:pic>
      <p:sp>
        <p:nvSpPr>
          <p:cNvPr id="2" name="Title 1">
            <a:extLst>
              <a:ext uri="{FF2B5EF4-FFF2-40B4-BE49-F238E27FC236}">
                <a16:creationId xmlns="" xmlns:a16="http://schemas.microsoft.com/office/drawing/2014/main" id="{9FAE38D0-FA42-459E-94D3-3FDFDC953DDC}"/>
              </a:ext>
            </a:extLst>
          </p:cNvPr>
          <p:cNvSpPr>
            <a:spLocks noGrp="1"/>
          </p:cNvSpPr>
          <p:nvPr>
            <p:ph type="ctrTitle"/>
          </p:nvPr>
        </p:nvSpPr>
        <p:spPr>
          <a:xfrm>
            <a:off x="1241170" y="3848949"/>
            <a:ext cx="9732773" cy="1342648"/>
          </a:xfrm>
        </p:spPr>
        <p:txBody>
          <a:bodyPr>
            <a:normAutofit/>
          </a:bodyPr>
          <a:lstStyle/>
          <a:p>
            <a:r>
              <a:rPr lang="en-GB" sz="2400" dirty="0"/>
              <a:t>Blue Plaque entry </a:t>
            </a:r>
            <a:br>
              <a:rPr lang="en-GB" sz="2400" dirty="0"/>
            </a:br>
            <a:r>
              <a:rPr lang="en-GB" sz="2400" dirty="0"/>
              <a:t>–</a:t>
            </a:r>
            <a:br>
              <a:rPr lang="en-GB" sz="2400" dirty="0"/>
            </a:br>
            <a:r>
              <a:rPr lang="en-GB" sz="2400" dirty="0"/>
              <a:t>Chatham house grammar school Ramsgate</a:t>
            </a:r>
            <a:br>
              <a:rPr lang="en-GB" sz="2400" dirty="0"/>
            </a:br>
            <a:r>
              <a:rPr lang="en-GB" sz="2400" dirty="0"/>
              <a:t>for the memory of those killed In the great war</a:t>
            </a:r>
          </a:p>
        </p:txBody>
      </p:sp>
      <p:sp>
        <p:nvSpPr>
          <p:cNvPr id="3" name="Subtitle 2">
            <a:extLst>
              <a:ext uri="{FF2B5EF4-FFF2-40B4-BE49-F238E27FC236}">
                <a16:creationId xmlns="" xmlns:a16="http://schemas.microsoft.com/office/drawing/2014/main" id="{9C1AD081-6E72-47BA-A65D-8AD6BB2D37A1}"/>
              </a:ext>
            </a:extLst>
          </p:cNvPr>
          <p:cNvSpPr>
            <a:spLocks noGrp="1"/>
          </p:cNvSpPr>
          <p:nvPr>
            <p:ph type="subTitle" idx="1"/>
          </p:nvPr>
        </p:nvSpPr>
        <p:spPr>
          <a:xfrm>
            <a:off x="1371600" y="5191597"/>
            <a:ext cx="9517450" cy="638904"/>
          </a:xfrm>
        </p:spPr>
        <p:txBody>
          <a:bodyPr>
            <a:normAutofit/>
          </a:bodyPr>
          <a:lstStyle/>
          <a:p>
            <a:pPr>
              <a:spcAft>
                <a:spcPts val="600"/>
              </a:spcAft>
            </a:pPr>
            <a:r>
              <a:rPr lang="en-GB" dirty="0"/>
              <a:t>By Liam </a:t>
            </a:r>
            <a:r>
              <a:rPr lang="en-GB" dirty="0" smtClean="0"/>
              <a:t>East, </a:t>
            </a:r>
            <a:r>
              <a:rPr lang="en-GB" dirty="0"/>
              <a:t>Charlie </a:t>
            </a:r>
            <a:r>
              <a:rPr lang="en-GB" dirty="0" smtClean="0"/>
              <a:t>Graham and </a:t>
            </a:r>
            <a:r>
              <a:rPr lang="en-GB" dirty="0" err="1"/>
              <a:t>Gayain</a:t>
            </a:r>
            <a:r>
              <a:rPr lang="en-GB" dirty="0"/>
              <a:t> Thomas</a:t>
            </a:r>
          </a:p>
        </p:txBody>
      </p:sp>
    </p:spTree>
    <p:extLst>
      <p:ext uri="{BB962C8B-B14F-4D97-AF65-F5344CB8AC3E}">
        <p14:creationId xmlns:p14="http://schemas.microsoft.com/office/powerpoint/2010/main" val="395415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88C68-5463-49A7-8A5D-4FD19DFF483C}"/>
              </a:ext>
            </a:extLst>
          </p:cNvPr>
          <p:cNvSpPr>
            <a:spLocks noGrp="1"/>
          </p:cNvSpPr>
          <p:nvPr>
            <p:ph type="title"/>
          </p:nvPr>
        </p:nvSpPr>
        <p:spPr>
          <a:xfrm>
            <a:off x="0" y="0"/>
            <a:ext cx="9058275" cy="2014194"/>
          </a:xfrm>
          <a:solidFill>
            <a:srgbClr val="3896AF"/>
          </a:solidFill>
        </p:spPr>
        <p:txBody>
          <a:bodyPr>
            <a:normAutofit/>
          </a:bodyPr>
          <a:lstStyle/>
          <a:p>
            <a:r>
              <a:rPr lang="en-GB" dirty="0"/>
              <a:t>A Brief History of Chatham House</a:t>
            </a:r>
          </a:p>
        </p:txBody>
      </p:sp>
      <p:sp>
        <p:nvSpPr>
          <p:cNvPr id="3" name="Content Placeholder 2">
            <a:extLst>
              <a:ext uri="{FF2B5EF4-FFF2-40B4-BE49-F238E27FC236}">
                <a16:creationId xmlns="" xmlns:a16="http://schemas.microsoft.com/office/drawing/2014/main" id="{4853D6AD-2CED-44C5-A1CE-9FA7DD38FE07}"/>
              </a:ext>
            </a:extLst>
          </p:cNvPr>
          <p:cNvSpPr>
            <a:spLocks noGrp="1"/>
          </p:cNvSpPr>
          <p:nvPr>
            <p:ph idx="1"/>
          </p:nvPr>
        </p:nvSpPr>
        <p:spPr>
          <a:xfrm>
            <a:off x="219076" y="2014194"/>
            <a:ext cx="11753850" cy="4605681"/>
          </a:xfrm>
          <a:solidFill>
            <a:srgbClr val="F1E0CD"/>
          </a:solidFill>
        </p:spPr>
        <p:txBody>
          <a:bodyPr>
            <a:normAutofit/>
          </a:bodyPr>
          <a:lstStyle/>
          <a:p>
            <a:endParaRPr lang="en-GB" dirty="0"/>
          </a:p>
          <a:p>
            <a:r>
              <a:rPr lang="en-GB" dirty="0"/>
              <a:t>Chatham House as a formal school situated at this site was founded in 1797 by Dr. William Humble, the site was then taken over by Thomas Whitehead in 1817 and later by his son Alfred in 1854; who was the curate of St. George’s Church. </a:t>
            </a:r>
          </a:p>
          <a:p>
            <a:r>
              <a:rPr lang="en-GB" dirty="0"/>
              <a:t>Upon his elevation to becoming vicar of St. Peter's, Alfred was succeeded as headmaster by Reverend Thomas Stantial in 1864, who in turn was succeeded upon his retirement in 1874 by Reverend Edward Gripper Banks.</a:t>
            </a:r>
          </a:p>
          <a:p>
            <a:r>
              <a:rPr lang="en-GB" dirty="0"/>
              <a:t> Under the guidance of ‘Gripper’ Banks the school underwent huge changes, with chemistry labs built.  The  reputation of the school continued to expand and in 1879 the foundation stone for the current ‘red brick’ building was laid, which was then completed in 1882. In 1884 the school grounds were greatly expanded with the purchase, from the Townley Castle Estate, of the seventeen acres adjoining.  This established the general shape and grounds of the modern day site. </a:t>
            </a:r>
          </a:p>
          <a:p>
            <a:r>
              <a:rPr lang="en-GB" sz="1050" dirty="0"/>
              <a:t>(information from the Chatham and Clarendon Grammar School website)</a:t>
            </a:r>
          </a:p>
        </p:txBody>
      </p:sp>
      <p:pic>
        <p:nvPicPr>
          <p:cNvPr id="6" name="Picture 5">
            <a:extLst>
              <a:ext uri="{FF2B5EF4-FFF2-40B4-BE49-F238E27FC236}">
                <a16:creationId xmlns="" xmlns:a16="http://schemas.microsoft.com/office/drawing/2014/main" id="{50DE7CB7-A215-4669-AD4C-F25DE134EB0D}"/>
              </a:ext>
            </a:extLst>
          </p:cNvPr>
          <p:cNvPicPr>
            <a:picLocks noChangeAspect="1"/>
          </p:cNvPicPr>
          <p:nvPr/>
        </p:nvPicPr>
        <p:blipFill>
          <a:blip r:embed="rId2">
            <a:duotone>
              <a:prstClr val="black"/>
              <a:srgbClr val="D9C3A5">
                <a:tint val="50000"/>
                <a:satMod val="180000"/>
              </a:srgbClr>
            </a:duotone>
          </a:blip>
          <a:stretch>
            <a:fillRect/>
          </a:stretch>
        </p:blipFill>
        <p:spPr>
          <a:xfrm>
            <a:off x="9058275" y="0"/>
            <a:ext cx="3133725" cy="2014194"/>
          </a:xfrm>
          <a:prstGeom prst="rect">
            <a:avLst/>
          </a:prstGeom>
        </p:spPr>
      </p:pic>
      <p:pic>
        <p:nvPicPr>
          <p:cNvPr id="5" name="Picture 4">
            <a:extLst>
              <a:ext uri="{FF2B5EF4-FFF2-40B4-BE49-F238E27FC236}">
                <a16:creationId xmlns="" xmlns:a16="http://schemas.microsoft.com/office/drawing/2014/main" id="{F45A9436-D900-4873-82D8-7038EA52A535}"/>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Lst>
          </a:blip>
          <a:srcRect l="19098" r="14930"/>
          <a:stretch/>
        </p:blipFill>
        <p:spPr>
          <a:xfrm>
            <a:off x="11005210" y="5153025"/>
            <a:ext cx="967714" cy="1466850"/>
          </a:xfrm>
          <a:prstGeom prst="rect">
            <a:avLst/>
          </a:prstGeom>
        </p:spPr>
      </p:pic>
    </p:spTree>
    <p:extLst>
      <p:ext uri="{BB962C8B-B14F-4D97-AF65-F5344CB8AC3E}">
        <p14:creationId xmlns:p14="http://schemas.microsoft.com/office/powerpoint/2010/main" val="124289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 xmlns:a16="http://schemas.microsoft.com/office/drawing/2014/main" id="{D04789F1-5F3B-4DEE-BEAA-E70D1E0886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 xmlns:a16="http://schemas.microsoft.com/office/drawing/2014/main" id="{D93C3E38-DF85-49B0-BDB8-38728B091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rgbClr val="5F5041"/>
          </a:solidFill>
          <a:ln w="6350" cap="flat" cmpd="sng" algn="ctr">
            <a:noFill/>
            <a:prstDash val="solid"/>
          </a:ln>
          <a:effectLst>
            <a:softEdge rad="0"/>
          </a:effectLst>
        </p:spPr>
      </p:sp>
      <p:pic>
        <p:nvPicPr>
          <p:cNvPr id="4" name="Picture 3" descr="A black and white photo of an old building&#10;&#10;Description generated with very high confidence">
            <a:extLst>
              <a:ext uri="{FF2B5EF4-FFF2-40B4-BE49-F238E27FC236}">
                <a16:creationId xmlns="" xmlns:a16="http://schemas.microsoft.com/office/drawing/2014/main" id="{C3D2DBC3-279D-43B7-9A18-F3EC6E68612F}"/>
              </a:ext>
            </a:extLst>
          </p:cNvPr>
          <p:cNvPicPr>
            <a:picLocks noChangeAspect="1"/>
          </p:cNvPicPr>
          <p:nvPr/>
        </p:nvPicPr>
        <p:blipFill rotWithShape="1">
          <a:blip r:embed="rId2">
            <a:duotone>
              <a:prstClr val="black"/>
              <a:schemeClr val="tx2">
                <a:tint val="45000"/>
                <a:satMod val="400000"/>
              </a:schemeClr>
            </a:duotone>
            <a:alphaModFix amt="25000"/>
            <a:extLst/>
          </a:blip>
          <a:srcRect t="12451"/>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A3CAEA56-9A4F-40DD-AD82-0732C02015F0}"/>
              </a:ext>
            </a:extLst>
          </p:cNvPr>
          <p:cNvSpPr>
            <a:spLocks noGrp="1"/>
          </p:cNvSpPr>
          <p:nvPr>
            <p:ph type="title"/>
          </p:nvPr>
        </p:nvSpPr>
        <p:spPr>
          <a:xfrm>
            <a:off x="1066800" y="642594"/>
            <a:ext cx="10058400" cy="1371600"/>
          </a:xfrm>
        </p:spPr>
        <p:txBody>
          <a:bodyPr>
            <a:normAutofit/>
          </a:bodyPr>
          <a:lstStyle/>
          <a:p>
            <a:r>
              <a:rPr lang="en-GB" sz="4400"/>
              <a:t>The School’s role during The Great War</a:t>
            </a:r>
          </a:p>
        </p:txBody>
      </p:sp>
      <p:sp>
        <p:nvSpPr>
          <p:cNvPr id="3" name="Content Placeholder 2">
            <a:extLst>
              <a:ext uri="{FF2B5EF4-FFF2-40B4-BE49-F238E27FC236}">
                <a16:creationId xmlns="" xmlns:a16="http://schemas.microsoft.com/office/drawing/2014/main" id="{56A86E17-A295-4F78-ADAA-4A97E07EFB9B}"/>
              </a:ext>
            </a:extLst>
          </p:cNvPr>
          <p:cNvSpPr>
            <a:spLocks noGrp="1"/>
          </p:cNvSpPr>
          <p:nvPr>
            <p:ph idx="1"/>
          </p:nvPr>
        </p:nvSpPr>
        <p:spPr>
          <a:xfrm>
            <a:off x="1066800" y="2103120"/>
            <a:ext cx="10058400" cy="3931920"/>
          </a:xfrm>
        </p:spPr>
        <p:txBody>
          <a:bodyPr>
            <a:normAutofit/>
          </a:bodyPr>
          <a:lstStyle/>
          <a:p>
            <a:r>
              <a:rPr lang="en-GB" dirty="0"/>
              <a:t>During The Great War, the school continued to function up until early 1916 when the school was evacuated to Gloucester and the premises requisitioned as a Canadian Military Hospital</a:t>
            </a:r>
          </a:p>
          <a:p>
            <a:r>
              <a:rPr lang="en-GB" dirty="0"/>
              <a:t>The hospital was based over both the Chatham House site and Townley Castle site</a:t>
            </a:r>
          </a:p>
          <a:p>
            <a:r>
              <a:rPr lang="en-GB" dirty="0"/>
              <a:t>Townley Castle was for the more severely injured personnel</a:t>
            </a:r>
          </a:p>
          <a:p>
            <a:r>
              <a:rPr lang="en-GB" dirty="0"/>
              <a:t>The hospital was managed by the Voluntary Aid Detachments’ (VAD’s for short) </a:t>
            </a:r>
          </a:p>
        </p:txBody>
      </p:sp>
    </p:spTree>
    <p:extLst>
      <p:ext uri="{BB962C8B-B14F-4D97-AF65-F5344CB8AC3E}">
        <p14:creationId xmlns:p14="http://schemas.microsoft.com/office/powerpoint/2010/main" val="42186672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4DFF77-E213-48B2-91AF-80D8F445F901}"/>
              </a:ext>
            </a:extLst>
          </p:cNvPr>
          <p:cNvSpPr>
            <a:spLocks noGrp="1"/>
          </p:cNvSpPr>
          <p:nvPr>
            <p:ph type="title"/>
          </p:nvPr>
        </p:nvSpPr>
        <p:spPr>
          <a:xfrm>
            <a:off x="1066800" y="642594"/>
            <a:ext cx="10058400" cy="1371600"/>
          </a:xfrm>
        </p:spPr>
        <p:txBody>
          <a:bodyPr>
            <a:normAutofit/>
          </a:bodyPr>
          <a:lstStyle/>
          <a:p>
            <a:r>
              <a:rPr lang="en-GB" dirty="0"/>
              <a:t>VADs</a:t>
            </a:r>
          </a:p>
        </p:txBody>
      </p:sp>
      <p:pic>
        <p:nvPicPr>
          <p:cNvPr id="6" name="Picture 5">
            <a:extLst>
              <a:ext uri="{FF2B5EF4-FFF2-40B4-BE49-F238E27FC236}">
                <a16:creationId xmlns="" xmlns:a16="http://schemas.microsoft.com/office/drawing/2014/main" id="{EB156C25-D39E-483E-888D-89A17430CE35}"/>
              </a:ext>
            </a:extLst>
          </p:cNvPr>
          <p:cNvPicPr>
            <a:picLocks noChangeAspect="1"/>
          </p:cNvPicPr>
          <p:nvPr/>
        </p:nvPicPr>
        <p:blipFill>
          <a:blip r:embed="rId2"/>
          <a:stretch>
            <a:fillRect/>
          </a:stretch>
        </p:blipFill>
        <p:spPr>
          <a:xfrm>
            <a:off x="557616" y="2452450"/>
            <a:ext cx="3679012" cy="2391357"/>
          </a:xfrm>
          <a:prstGeom prst="rect">
            <a:avLst/>
          </a:prstGeom>
        </p:spPr>
      </p:pic>
      <p:sp>
        <p:nvSpPr>
          <p:cNvPr id="3" name="Content Placeholder 2">
            <a:extLst>
              <a:ext uri="{FF2B5EF4-FFF2-40B4-BE49-F238E27FC236}">
                <a16:creationId xmlns="" xmlns:a16="http://schemas.microsoft.com/office/drawing/2014/main" id="{C657E313-2C14-4CA5-8CA7-4F793B03BBEF}"/>
              </a:ext>
            </a:extLst>
          </p:cNvPr>
          <p:cNvSpPr>
            <a:spLocks noGrp="1"/>
          </p:cNvSpPr>
          <p:nvPr>
            <p:ph idx="1"/>
          </p:nvPr>
        </p:nvSpPr>
        <p:spPr>
          <a:xfrm>
            <a:off x="4637165" y="2103119"/>
            <a:ext cx="6488035" cy="4245429"/>
          </a:xfrm>
        </p:spPr>
        <p:txBody>
          <a:bodyPr>
            <a:normAutofit/>
          </a:bodyPr>
          <a:lstStyle/>
          <a:p>
            <a:pPr>
              <a:lnSpc>
                <a:spcPct val="90000"/>
              </a:lnSpc>
            </a:pPr>
            <a:r>
              <a:rPr lang="en-GB" sz="1700" dirty="0"/>
              <a:t>County branches of the Red Cross had their own groups of volunteers called Voluntary Aid Detachments (often abbreviated to VAD). Voluntary Aid Detachment members themselves came to be known simply as ‘VADs’. </a:t>
            </a:r>
          </a:p>
          <a:p>
            <a:pPr>
              <a:lnSpc>
                <a:spcPct val="90000"/>
              </a:lnSpc>
            </a:pPr>
            <a:r>
              <a:rPr lang="en-GB" sz="1700" dirty="0"/>
              <a:t>Made up of men and women, the VADs carried out a range of voluntary positions including nursing, transport duties, and the organisation of rest stations, working parties and auxiliary hospitals. </a:t>
            </a:r>
          </a:p>
          <a:p>
            <a:pPr>
              <a:lnSpc>
                <a:spcPct val="90000"/>
              </a:lnSpc>
            </a:pPr>
            <a:r>
              <a:rPr lang="en-GB" sz="1700" dirty="0"/>
              <a:t>A “general service” section of the VADs was established in September 1915. As men went off to fight VADs were supplied in their place, carrying out their roles such as dispensers, clerks, cooks and storekeepers.</a:t>
            </a:r>
          </a:p>
          <a:p>
            <a:pPr>
              <a:lnSpc>
                <a:spcPct val="90000"/>
              </a:lnSpc>
            </a:pPr>
            <a:endParaRPr lang="en-GB" sz="1700" dirty="0"/>
          </a:p>
        </p:txBody>
      </p:sp>
    </p:spTree>
    <p:extLst>
      <p:ext uri="{BB962C8B-B14F-4D97-AF65-F5344CB8AC3E}">
        <p14:creationId xmlns:p14="http://schemas.microsoft.com/office/powerpoint/2010/main" val="15495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9CAB8"/>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5D1FBF43-4986-4F79-9E79-45F7C7F7A008}"/>
              </a:ext>
            </a:extLst>
          </p:cNvPr>
          <p:cNvPicPr>
            <a:picLocks noGrp="1" noChangeAspect="1"/>
          </p:cNvPicPr>
          <p:nvPr>
            <p:ph idx="1"/>
          </p:nvPr>
        </p:nvPicPr>
        <p:blipFill rotWithShape="1">
          <a:blip r:embed="rId2">
            <a:duotone>
              <a:prstClr val="black"/>
              <a:srgbClr val="D9C3A5">
                <a:tint val="50000"/>
                <a:satMod val="180000"/>
              </a:srgbClr>
            </a:duotone>
          </a:blip>
          <a:srcRect l="35725" t="19775" r="39548" b="10464"/>
          <a:stretch/>
        </p:blipFill>
        <p:spPr>
          <a:xfrm>
            <a:off x="7867651" y="-4555"/>
            <a:ext cx="4324350" cy="6862555"/>
          </a:xfrm>
          <a:prstGeom prst="rect">
            <a:avLst/>
          </a:prstGeom>
        </p:spPr>
      </p:pic>
      <p:sp>
        <p:nvSpPr>
          <p:cNvPr id="5" name="TextBox 4">
            <a:extLst>
              <a:ext uri="{FF2B5EF4-FFF2-40B4-BE49-F238E27FC236}">
                <a16:creationId xmlns="" xmlns:a16="http://schemas.microsoft.com/office/drawing/2014/main" id="{1BA0F4BE-4741-47F0-A6D4-A45B13138A02}"/>
              </a:ext>
            </a:extLst>
          </p:cNvPr>
          <p:cNvSpPr txBox="1"/>
          <p:nvPr/>
        </p:nvSpPr>
        <p:spPr>
          <a:xfrm>
            <a:off x="2886076" y="1526484"/>
            <a:ext cx="4667250" cy="3970318"/>
          </a:xfrm>
          <a:prstGeom prst="rect">
            <a:avLst/>
          </a:prstGeom>
          <a:solidFill>
            <a:srgbClr val="D9CAB8"/>
          </a:solidFill>
        </p:spPr>
        <p:txBody>
          <a:bodyPr wrap="square" rtlCol="0">
            <a:spAutoFit/>
          </a:bodyPr>
          <a:lstStyle/>
          <a:p>
            <a:pPr marL="285750" indent="-285750">
              <a:buFont typeface="Arial" panose="020B0604020202020204" pitchFamily="34" charset="0"/>
              <a:buChar char="•"/>
            </a:pPr>
            <a:r>
              <a:rPr lang="en-GB" dirty="0"/>
              <a:t>The school itself played a role with a significant number of teachers, students and former students going off to join the fight, unfortunately many of which did not return</a:t>
            </a:r>
            <a:r>
              <a:rPr lang="en-GB" dirty="0" smtClean="0"/>
              <a:t>.</a:t>
            </a:r>
          </a:p>
          <a:p>
            <a:pPr marL="285750" indent="-285750">
              <a:buFont typeface="Arial" panose="020B0604020202020204" pitchFamily="34" charset="0"/>
              <a:buChar char="•"/>
            </a:pPr>
            <a:r>
              <a:rPr lang="en-GB" dirty="0" smtClean="0"/>
              <a:t>These </a:t>
            </a:r>
            <a:r>
              <a:rPr lang="en-GB" dirty="0"/>
              <a:t>are the young men who joined active service from Chatham during The Great War</a:t>
            </a:r>
          </a:p>
          <a:p>
            <a:pPr marL="285750" indent="-285750">
              <a:buFont typeface="Arial" panose="020B0604020202020204" pitchFamily="34" charset="0"/>
              <a:buChar char="•"/>
            </a:pPr>
            <a:r>
              <a:rPr lang="en-GB" dirty="0"/>
              <a:t>Sadly most of those shown were killed</a:t>
            </a:r>
          </a:p>
          <a:p>
            <a:pPr marL="285750" indent="-285750">
              <a:buFont typeface="Arial" panose="020B0604020202020204" pitchFamily="34" charset="0"/>
              <a:buChar char="•"/>
            </a:pPr>
            <a:r>
              <a:rPr lang="en-GB" dirty="0"/>
              <a:t>It is also worth noting that Admiral W.B. Fisher attended the school before progressing through the </a:t>
            </a:r>
            <a:r>
              <a:rPr lang="en-GB" dirty="0" smtClean="0"/>
              <a:t>military</a:t>
            </a:r>
          </a:p>
          <a:p>
            <a:endParaRPr lang="en-GB" dirty="0"/>
          </a:p>
        </p:txBody>
      </p:sp>
      <p:pic>
        <p:nvPicPr>
          <p:cNvPr id="2" name="Picture 1">
            <a:extLst>
              <a:ext uri="{FF2B5EF4-FFF2-40B4-BE49-F238E27FC236}">
                <a16:creationId xmlns="" xmlns:a16="http://schemas.microsoft.com/office/drawing/2014/main" id="{6BC0274E-0FB3-4A88-8783-C1913B172F08}"/>
              </a:ext>
            </a:extLst>
          </p:cNvPr>
          <p:cNvPicPr>
            <a:picLocks noChangeAspect="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rcRect l="44688" t="21805" r="38281" b="30833"/>
          <a:stretch/>
        </p:blipFill>
        <p:spPr>
          <a:xfrm>
            <a:off x="180975" y="1452578"/>
            <a:ext cx="2524125" cy="3948288"/>
          </a:xfrm>
          <a:prstGeom prst="rect">
            <a:avLst/>
          </a:prstGeom>
          <a:solidFill>
            <a:srgbClr val="D9CAB8"/>
          </a:solidFill>
          <a:effectLst>
            <a:softEdge rad="0"/>
          </a:effectLst>
        </p:spPr>
      </p:pic>
      <p:sp>
        <p:nvSpPr>
          <p:cNvPr id="3" name="TextBox 2">
            <a:extLst>
              <a:ext uri="{FF2B5EF4-FFF2-40B4-BE49-F238E27FC236}">
                <a16:creationId xmlns="" xmlns:a16="http://schemas.microsoft.com/office/drawing/2014/main" id="{3719AA18-93DC-46BD-9497-0C6ED40B2818}"/>
              </a:ext>
            </a:extLst>
          </p:cNvPr>
          <p:cNvSpPr txBox="1"/>
          <p:nvPr/>
        </p:nvSpPr>
        <p:spPr>
          <a:xfrm>
            <a:off x="523876" y="208526"/>
            <a:ext cx="7029450" cy="646331"/>
          </a:xfrm>
          <a:prstGeom prst="rect">
            <a:avLst/>
          </a:prstGeom>
          <a:solidFill>
            <a:srgbClr val="D9CAB8"/>
          </a:solidFill>
        </p:spPr>
        <p:txBody>
          <a:bodyPr wrap="square" rtlCol="0">
            <a:spAutoFit/>
          </a:bodyPr>
          <a:lstStyle/>
          <a:p>
            <a:r>
              <a:rPr lang="en-GB" sz="3600" dirty="0" smtClean="0"/>
              <a:t>Roll of honour </a:t>
            </a:r>
            <a:endParaRPr lang="en-GB" sz="3600" dirty="0"/>
          </a:p>
        </p:txBody>
      </p:sp>
    </p:spTree>
    <p:extLst>
      <p:ext uri="{BB962C8B-B14F-4D97-AF65-F5344CB8AC3E}">
        <p14:creationId xmlns:p14="http://schemas.microsoft.com/office/powerpoint/2010/main" val="88702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D256E-9442-47FF-BF9F-CFD09EA7F1CE}"/>
              </a:ext>
            </a:extLst>
          </p:cNvPr>
          <p:cNvSpPr>
            <a:spLocks noGrp="1"/>
          </p:cNvSpPr>
          <p:nvPr>
            <p:ph type="title"/>
          </p:nvPr>
        </p:nvSpPr>
        <p:spPr>
          <a:xfrm>
            <a:off x="6579450" y="727627"/>
            <a:ext cx="4957553" cy="1645920"/>
          </a:xfrm>
        </p:spPr>
        <p:txBody>
          <a:bodyPr>
            <a:normAutofit/>
          </a:bodyPr>
          <a:lstStyle/>
          <a:p>
            <a:r>
              <a:rPr lang="en-GB" dirty="0"/>
              <a:t>22</a:t>
            </a:r>
            <a:r>
              <a:rPr lang="en-GB" baseline="30000" dirty="0"/>
              <a:t>nd</a:t>
            </a:r>
            <a:r>
              <a:rPr lang="en-GB" dirty="0"/>
              <a:t> of August 1917</a:t>
            </a:r>
          </a:p>
        </p:txBody>
      </p:sp>
      <p:sp>
        <p:nvSpPr>
          <p:cNvPr id="10" name="Rectangle 9">
            <a:extLst>
              <a:ext uri="{FF2B5EF4-FFF2-40B4-BE49-F238E27FC236}">
                <a16:creationId xmlns="" xmlns:a16="http://schemas.microsoft.com/office/drawing/2014/main" id="{CD000060-D06D-4A48-BD8E-978966CCA7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 xmlns:a16="http://schemas.microsoft.com/office/drawing/2014/main" id="{DE4E5113-B3D0-40F8-9F39-B2C2BF92AE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Picture 4">
            <a:extLst>
              <a:ext uri="{FF2B5EF4-FFF2-40B4-BE49-F238E27FC236}">
                <a16:creationId xmlns="" xmlns:a16="http://schemas.microsoft.com/office/drawing/2014/main" id="{9389AB79-E5E7-4F01-ABBF-512BEF8D69B8}"/>
              </a:ext>
            </a:extLst>
          </p:cNvPr>
          <p:cNvPicPr>
            <a:picLocks noChangeAspect="1"/>
          </p:cNvPicPr>
          <p:nvPr/>
        </p:nvPicPr>
        <p:blipFill>
          <a:blip r:embed="rId2"/>
          <a:stretch>
            <a:fillRect/>
          </a:stretch>
        </p:blipFill>
        <p:spPr>
          <a:xfrm>
            <a:off x="1227304" y="1206902"/>
            <a:ext cx="4367864" cy="4457005"/>
          </a:xfrm>
          <a:prstGeom prst="rect">
            <a:avLst/>
          </a:prstGeom>
        </p:spPr>
      </p:pic>
      <p:sp>
        <p:nvSpPr>
          <p:cNvPr id="3" name="Content Placeholder 2">
            <a:extLst>
              <a:ext uri="{FF2B5EF4-FFF2-40B4-BE49-F238E27FC236}">
                <a16:creationId xmlns="" xmlns:a16="http://schemas.microsoft.com/office/drawing/2014/main" id="{22FBF9E8-FECB-415A-90BA-A732CA90DFD6}"/>
              </a:ext>
            </a:extLst>
          </p:cNvPr>
          <p:cNvSpPr>
            <a:spLocks noGrp="1"/>
          </p:cNvSpPr>
          <p:nvPr>
            <p:ph idx="1"/>
          </p:nvPr>
        </p:nvSpPr>
        <p:spPr>
          <a:xfrm>
            <a:off x="6579450" y="2538919"/>
            <a:ext cx="4957554" cy="3496120"/>
          </a:xfrm>
        </p:spPr>
        <p:txBody>
          <a:bodyPr>
            <a:normAutofit/>
          </a:bodyPr>
          <a:lstStyle/>
          <a:p>
            <a:pPr>
              <a:lnSpc>
                <a:spcPct val="90000"/>
              </a:lnSpc>
            </a:pPr>
            <a:r>
              <a:rPr lang="en-GB" sz="1300"/>
              <a:t>On the 18</a:t>
            </a:r>
            <a:r>
              <a:rPr lang="en-GB" sz="1300" baseline="30000"/>
              <a:t>th</a:t>
            </a:r>
            <a:r>
              <a:rPr lang="en-GB" sz="1300"/>
              <a:t> of August an attempted raid by a squadron of Gotha G.IV bombers was made but atmospheric conditions meant it could not take place so on the 22</a:t>
            </a:r>
            <a:r>
              <a:rPr lang="en-GB" sz="1300" baseline="30000"/>
              <a:t>nd</a:t>
            </a:r>
            <a:r>
              <a:rPr lang="en-GB" sz="1300"/>
              <a:t> of August another raid was launched with more success</a:t>
            </a:r>
          </a:p>
          <a:p>
            <a:pPr>
              <a:lnSpc>
                <a:spcPct val="90000"/>
              </a:lnSpc>
            </a:pPr>
            <a:r>
              <a:rPr lang="en-GB" sz="1300"/>
              <a:t>The aircraft were spotted over the channel by a lightship and a subsequent Royal Flying Corps response was sent out from Manston to intercept</a:t>
            </a:r>
          </a:p>
          <a:p>
            <a:pPr>
              <a:lnSpc>
                <a:spcPct val="90000"/>
              </a:lnSpc>
            </a:pPr>
            <a:r>
              <a:rPr lang="en-GB" sz="1300"/>
              <a:t>Some of the Gotha's were brought down by the RFC pilots in Sopwith Pups and Camels and one is believed to have been destroyed by anti aircraft fire</a:t>
            </a:r>
          </a:p>
          <a:p>
            <a:pPr>
              <a:lnSpc>
                <a:spcPct val="90000"/>
              </a:lnSpc>
            </a:pPr>
            <a:r>
              <a:rPr lang="en-GB" sz="1300"/>
              <a:t>With just eight aircraft remaining, the raid on the Thames and Medway was abandoned and instead the raid was held on Thanet. The bombers then turned south, dropping thirty-four bombs, seven of which were duds, on Ramsgate, killing nine and injuring twenty-two. </a:t>
            </a:r>
            <a:br>
              <a:rPr lang="en-GB" sz="1300"/>
            </a:br>
            <a:endParaRPr lang="en-GB" sz="1300"/>
          </a:p>
          <a:p>
            <a:pPr>
              <a:lnSpc>
                <a:spcPct val="90000"/>
              </a:lnSpc>
            </a:pPr>
            <a:endParaRPr lang="en-GB" sz="1300"/>
          </a:p>
        </p:txBody>
      </p:sp>
    </p:spTree>
    <p:extLst>
      <p:ext uri="{BB962C8B-B14F-4D97-AF65-F5344CB8AC3E}">
        <p14:creationId xmlns:p14="http://schemas.microsoft.com/office/powerpoint/2010/main" val="2083873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D04789F1-5F3B-4DEE-BEAA-E70D1E0886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93C3E38-DF85-49B0-BDB8-38728B091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34696" y="237744"/>
            <a:ext cx="11722608" cy="6382512"/>
          </a:xfrm>
          <a:prstGeom prst="rect">
            <a:avLst/>
          </a:prstGeom>
          <a:solidFill>
            <a:srgbClr val="5F5041"/>
          </a:solidFill>
          <a:ln w="6350" cap="flat" cmpd="sng" algn="ctr">
            <a:noFill/>
            <a:prstDash val="solid"/>
          </a:ln>
          <a:effectLst>
            <a:softEdge rad="0"/>
          </a:effectLst>
        </p:spPr>
      </p:sp>
      <p:pic>
        <p:nvPicPr>
          <p:cNvPr id="4" name="Picture 3">
            <a:extLst>
              <a:ext uri="{FF2B5EF4-FFF2-40B4-BE49-F238E27FC236}">
                <a16:creationId xmlns="" xmlns:a16="http://schemas.microsoft.com/office/drawing/2014/main" id="{82C63790-7F65-467A-B0D9-E9449B5E31C8}"/>
              </a:ext>
            </a:extLst>
          </p:cNvPr>
          <p:cNvPicPr>
            <a:picLocks noChangeAspect="1"/>
          </p:cNvPicPr>
          <p:nvPr/>
        </p:nvPicPr>
        <p:blipFill rotWithShape="1">
          <a:blip r:embed="rId2">
            <a:duotone>
              <a:prstClr val="black"/>
              <a:schemeClr val="tx2">
                <a:tint val="45000"/>
                <a:satMod val="400000"/>
              </a:schemeClr>
            </a:duotone>
            <a:alphaModFix amt="25000"/>
            <a:extLst/>
          </a:blip>
          <a:srcRect/>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F3CF6E7E-0D74-447C-8032-8C9AEAB449F5}"/>
              </a:ext>
            </a:extLst>
          </p:cNvPr>
          <p:cNvSpPr>
            <a:spLocks noGrp="1"/>
          </p:cNvSpPr>
          <p:nvPr>
            <p:ph type="title"/>
          </p:nvPr>
        </p:nvSpPr>
        <p:spPr>
          <a:xfrm>
            <a:off x="1066800" y="642594"/>
            <a:ext cx="10058400" cy="1371600"/>
          </a:xfrm>
        </p:spPr>
        <p:txBody>
          <a:bodyPr>
            <a:normAutofit/>
          </a:bodyPr>
          <a:lstStyle/>
          <a:p>
            <a:r>
              <a:rPr lang="en-GB" dirty="0"/>
              <a:t>Chatham House on 22</a:t>
            </a:r>
            <a:r>
              <a:rPr lang="en-GB" baseline="30000" dirty="0"/>
              <a:t>nd</a:t>
            </a:r>
            <a:r>
              <a:rPr lang="en-GB" dirty="0"/>
              <a:t> August</a:t>
            </a:r>
          </a:p>
        </p:txBody>
      </p:sp>
      <p:sp>
        <p:nvSpPr>
          <p:cNvPr id="3" name="Content Placeholder 2">
            <a:extLst>
              <a:ext uri="{FF2B5EF4-FFF2-40B4-BE49-F238E27FC236}">
                <a16:creationId xmlns="" xmlns:a16="http://schemas.microsoft.com/office/drawing/2014/main" id="{394229C0-8D0C-44FB-9A9C-52CCED0B07A5}"/>
              </a:ext>
            </a:extLst>
          </p:cNvPr>
          <p:cNvSpPr>
            <a:spLocks noGrp="1"/>
          </p:cNvSpPr>
          <p:nvPr>
            <p:ph idx="1"/>
          </p:nvPr>
        </p:nvSpPr>
        <p:spPr>
          <a:xfrm>
            <a:off x="1066800" y="2103120"/>
            <a:ext cx="10058400" cy="3931920"/>
          </a:xfrm>
        </p:spPr>
        <p:txBody>
          <a:bodyPr>
            <a:normAutofit/>
          </a:bodyPr>
          <a:lstStyle/>
          <a:p>
            <a:r>
              <a:rPr lang="en-GB" dirty="0"/>
              <a:t>Chatham House and Townley Castle Schools, which were being used at the time as hospitals for Canadian wounded soldiers, were amongst the big buildings chosen as targets by the enemy </a:t>
            </a:r>
          </a:p>
          <a:p>
            <a:r>
              <a:rPr lang="en-GB" dirty="0"/>
              <a:t>In the grounds of Townley Castle several tents and corrugated buildings used by the staff were reduced to debris. </a:t>
            </a:r>
          </a:p>
          <a:p>
            <a:r>
              <a:rPr lang="en-GB" dirty="0"/>
              <a:t>At Chatham House, where a more direct hit was achieved, a bomb fell on the main roof and fell through the chapel but did not explode until it reached a large room in the basement. </a:t>
            </a:r>
          </a:p>
          <a:p>
            <a:r>
              <a:rPr lang="en-GB" dirty="0"/>
              <a:t>There were 2 fatal victims of this blast at the school and 5 injured persons</a:t>
            </a:r>
          </a:p>
          <a:p>
            <a:r>
              <a:rPr lang="en-GB" dirty="0"/>
              <a:t>1 of the dead was a Canadian Butcher who it was said, as was described in a diary (in Ramsgate Library), was “cut in half by the blast</a:t>
            </a:r>
            <a:r>
              <a:rPr lang="en-GB" dirty="0" smtClean="0"/>
              <a:t>”</a:t>
            </a:r>
          </a:p>
          <a:p>
            <a:pPr marL="0" indent="0">
              <a:buNone/>
            </a:pPr>
            <a:endParaRPr lang="en-GB" dirty="0"/>
          </a:p>
        </p:txBody>
      </p:sp>
    </p:spTree>
    <p:extLst>
      <p:ext uri="{BB962C8B-B14F-4D97-AF65-F5344CB8AC3E}">
        <p14:creationId xmlns:p14="http://schemas.microsoft.com/office/powerpoint/2010/main" val="7744384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2632</TotalTime>
  <Words>758</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Garamond</vt:lpstr>
      <vt:lpstr>Savon</vt:lpstr>
      <vt:lpstr>Blue Plaque entry  – Chatham house grammar school Ramsgate for the memory of those killed In the great war</vt:lpstr>
      <vt:lpstr>A Brief History of Chatham House</vt:lpstr>
      <vt:lpstr>The School’s role during The Great War</vt:lpstr>
      <vt:lpstr>VADs</vt:lpstr>
      <vt:lpstr>PowerPoint Presentation</vt:lpstr>
      <vt:lpstr>22nd of August 1917</vt:lpstr>
      <vt:lpstr>Chatham House on 22nd August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Plaque entry  – Chatham house grammar school Ramsgate for the memory of those killed on the 22nd of august 1917</dc:title>
  <dc:creator>Liam East</dc:creator>
  <cp:lastModifiedBy>Liam East</cp:lastModifiedBy>
  <cp:revision>36</cp:revision>
  <dcterms:created xsi:type="dcterms:W3CDTF">2018-07-10T16:50:25Z</dcterms:created>
  <dcterms:modified xsi:type="dcterms:W3CDTF">2018-07-12T14:04:48Z</dcterms:modified>
</cp:coreProperties>
</file>